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5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58" r:id="rId7"/>
    <p:sldId id="271" r:id="rId8"/>
    <p:sldId id="264" r:id="rId9"/>
    <p:sldId id="25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2928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1984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47186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9365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89733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966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328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8396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470633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51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78073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03868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20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5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7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8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3862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907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5850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766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0151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6072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6048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1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91" r:id="rId21"/>
    <p:sldLayoutId id="2147483692" r:id="rId22"/>
    <p:sldLayoutId id="2147483693" r:id="rId23"/>
    <p:sldLayoutId id="2147483694" r:id="rId2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zips.com/java/bank-management-system-in-java-with-source-code/" TargetMode="External"/><Relationship Id="rId3" Type="http://schemas.openxmlformats.org/officeDocument/2006/relationships/hyperlink" Target="https://www.javatpoint.com/banking-application-in-java" TargetMode="External"/><Relationship Id="rId7" Type="http://schemas.openxmlformats.org/officeDocument/2006/relationships/hyperlink" Target="https://copyassignment.com/bank-management-system-project-in-java/" TargetMode="External"/><Relationship Id="rId2" Type="http://schemas.openxmlformats.org/officeDocument/2006/relationships/hyperlink" Target="https://www.railmitra.com/blog/indian-railways-smart-card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geeksforgeeks.org/mini-banking-application-in-java/" TargetMode="External"/><Relationship Id="rId5" Type="http://schemas.openxmlformats.org/officeDocument/2006/relationships/hyperlink" Target="https://1000projects.org/online-banking-application-project.html" TargetMode="External"/><Relationship Id="rId4" Type="http://schemas.openxmlformats.org/officeDocument/2006/relationships/hyperlink" Target="https://coderspacket.com/banking-management-system-using-java-swing-and-mysq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10-important-terminologies-study-design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F2753-EFA8-C1C6-27F4-F2968D771993}"/>
              </a:ext>
            </a:extLst>
          </p:cNvPr>
          <p:cNvSpPr txBox="1"/>
          <p:nvPr/>
        </p:nvSpPr>
        <p:spPr>
          <a:xfrm>
            <a:off x="135030" y="268940"/>
            <a:ext cx="6338047" cy="8951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0680" marR="351155" algn="ctr">
              <a:lnSpc>
                <a:spcPts val="1600"/>
              </a:lnSpc>
              <a:spcBef>
                <a:spcPts val="44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Vishnu</a:t>
            </a:r>
            <a:r>
              <a:rPr lang="en-US" sz="1800" b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Waman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Thakur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Charitable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Trust’s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680" marR="356870" algn="ctr">
              <a:lnSpc>
                <a:spcPts val="2520"/>
              </a:lnSpc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VIVA</a:t>
            </a:r>
            <a:r>
              <a:rPr lang="en-US" sz="1800" b="1" kern="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INSTITUTE</a:t>
            </a:r>
            <a:r>
              <a:rPr lang="en-US" sz="18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b="1" kern="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TECHNOLOGY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680" marR="347980" algn="ctr">
              <a:spcBef>
                <a:spcPts val="2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Shirgaon,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Virar (East)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15201D-82FE-16DD-F377-6E5BE0BE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90" y="1299602"/>
            <a:ext cx="2299325" cy="21293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0DF367-BEC2-1A01-4145-298BCF86D700}"/>
              </a:ext>
            </a:extLst>
          </p:cNvPr>
          <p:cNvSpPr txBox="1"/>
          <p:nvPr/>
        </p:nvSpPr>
        <p:spPr>
          <a:xfrm>
            <a:off x="107574" y="3718309"/>
            <a:ext cx="65610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Bahnschrift Condensed" panose="020B0502040204020203" pitchFamily="34" charset="0"/>
              </a:rPr>
              <a:t>CashCraft: Mastering Your Financial Journey </a:t>
            </a:r>
            <a:endParaRPr lang="en-IN" sz="3400" dirty="0">
              <a:latin typeface="Bahnschrift Condensed" panose="020B0502040204020203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9E7CB83-FD1B-2DE8-B7C4-3C1263FAC3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7641852" y="129254"/>
            <a:ext cx="3772227" cy="65994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664432-92C7-36F3-4709-BD0AA83C0E5A}"/>
              </a:ext>
            </a:extLst>
          </p:cNvPr>
          <p:cNvSpPr txBox="1"/>
          <p:nvPr/>
        </p:nvSpPr>
        <p:spPr>
          <a:xfrm>
            <a:off x="317687" y="4665846"/>
            <a:ext cx="62668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NAME: Ms. Durga Adhikari Chhetri</a:t>
            </a:r>
          </a:p>
          <a:p>
            <a:r>
              <a:rPr lang="en-US" sz="22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ROLL NO: 1 </a:t>
            </a:r>
          </a:p>
          <a:p>
            <a:r>
              <a:rPr lang="en-IN" sz="22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CLASS: FYMCA</a:t>
            </a:r>
            <a:endParaRPr lang="en-US" sz="2200" dirty="0"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SEMESTER: I</a:t>
            </a:r>
          </a:p>
          <a:p>
            <a:r>
              <a:rPr lang="en-IN" sz="22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GUIDED BY: </a:t>
            </a:r>
            <a:r>
              <a:rPr lang="en-IN" sz="2200" dirty="0">
                <a:latin typeface="Bahnschrift Condensed" panose="020B0502040204020203" pitchFamily="34" charset="0"/>
              </a:rPr>
              <a:t>Prof. Shreya Bhamare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4C5417-C5FC-072D-0C9D-3A58D0184D4E}"/>
              </a:ext>
            </a:extLst>
          </p:cNvPr>
          <p:cNvCxnSpPr/>
          <p:nvPr/>
        </p:nvCxnSpPr>
        <p:spPr>
          <a:xfrm>
            <a:off x="254653" y="4333862"/>
            <a:ext cx="62668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60E6-8E7E-274D-95A9-103CE819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800" dirty="0">
                <a:latin typeface="Bahnschrift Condensed" panose="020B0502040204020203" pitchFamily="34" charset="0"/>
              </a:rPr>
              <a:t>S/W development Model</a:t>
            </a:r>
          </a:p>
        </p:txBody>
      </p:sp>
      <p:pic>
        <p:nvPicPr>
          <p:cNvPr id="7" name="Picture 6" descr="What is agile methodology?. Overview | by Temitope olanipekun (DproductGuy)  | Nov, 2023 | Medium">
            <a:extLst>
              <a:ext uri="{FF2B5EF4-FFF2-40B4-BE49-F238E27FC236}">
                <a16:creationId xmlns:a16="http://schemas.microsoft.com/office/drawing/2014/main" id="{AABEDEF8-F227-EBCE-8BD4-C1D213D3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5" y="1949834"/>
            <a:ext cx="4784912" cy="35065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C691A-C343-BD04-86F0-26EADA44A5D2}"/>
              </a:ext>
            </a:extLst>
          </p:cNvPr>
          <p:cNvSpPr txBox="1"/>
          <p:nvPr/>
        </p:nvSpPr>
        <p:spPr>
          <a:xfrm>
            <a:off x="4939552" y="1916994"/>
            <a:ext cx="4784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Agile model </a:t>
            </a:r>
            <a:r>
              <a:rPr lang="en-US" sz="3200" dirty="0">
                <a:latin typeface="Bahnschrift Condensed" panose="020B0502040204020203" pitchFamily="34" charset="0"/>
              </a:rPr>
              <a:t>suits the CashCraft project by enabling adaptability to changes in financial service requirements, focusing on user needs, and facilitating continuous improvements based on feedback. </a:t>
            </a:r>
            <a:endParaRPr lang="en-IN" sz="32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73CF-E006-66EA-4809-9762488D8586}"/>
              </a:ext>
            </a:extLst>
          </p:cNvPr>
          <p:cNvSpPr txBox="1"/>
          <p:nvPr/>
        </p:nvSpPr>
        <p:spPr>
          <a:xfrm>
            <a:off x="967065" y="5386155"/>
            <a:ext cx="3411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hnschrift Condensed" panose="020B0502040204020203" pitchFamily="34" charset="0"/>
              </a:rPr>
              <a:t>Agile Development Model</a:t>
            </a:r>
          </a:p>
        </p:txBody>
      </p:sp>
    </p:spTree>
    <p:extLst>
      <p:ext uri="{BB962C8B-B14F-4D97-AF65-F5344CB8AC3E}">
        <p14:creationId xmlns:p14="http://schemas.microsoft.com/office/powerpoint/2010/main" val="285608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60E6-8E7E-274D-95A9-103CE819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800" dirty="0">
                <a:latin typeface="Bahnschrift Condensed" panose="020B0502040204020203" pitchFamily="34" charset="0"/>
              </a:rPr>
              <a:t> Introduction to SRS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2E804-6ECA-DFA4-FA14-24FD4B7D211A}"/>
              </a:ext>
            </a:extLst>
          </p:cNvPr>
          <p:cNvGrpSpPr/>
          <p:nvPr/>
        </p:nvGrpSpPr>
        <p:grpSpPr>
          <a:xfrm>
            <a:off x="403413" y="1532966"/>
            <a:ext cx="9256058" cy="4921622"/>
            <a:chOff x="403413" y="1532966"/>
            <a:chExt cx="9256058" cy="4921622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C1DC77BD-0DDD-7759-1A2C-630DC2721A51}"/>
                </a:ext>
              </a:extLst>
            </p:cNvPr>
            <p:cNvSpPr/>
            <p:nvPr/>
          </p:nvSpPr>
          <p:spPr>
            <a:xfrm>
              <a:off x="403413" y="1887056"/>
              <a:ext cx="4383742" cy="4320988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Bahnschrift Condensed" panose="020B0502040204020203" pitchFamily="34" charset="0"/>
                </a:rPr>
                <a:t>Functional Requirements: 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sz="2400" dirty="0">
                <a:latin typeface="Bahnschrift Condensed" panose="020B0502040204020203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User authentication for secure logins. 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Account management to view balances and transactions.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Secure money transfer between registered users. </a:t>
              </a:r>
            </a:p>
          </p:txBody>
        </p:sp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34C3E359-3F4E-35B0-4E13-8A1C2D7C8137}"/>
                </a:ext>
              </a:extLst>
            </p:cNvPr>
            <p:cNvSpPr/>
            <p:nvPr/>
          </p:nvSpPr>
          <p:spPr>
            <a:xfrm>
              <a:off x="5100918" y="1532966"/>
              <a:ext cx="4558553" cy="2366682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Bahnschrift Condensed" panose="020B0502040204020203" pitchFamily="34" charset="0"/>
                </a:rPr>
                <a:t>Non-functional Requirements: </a:t>
              </a:r>
            </a:p>
            <a:p>
              <a:pPr algn="ctr"/>
              <a:endParaRPr lang="en-US" dirty="0">
                <a:latin typeface="Bahnschrift Condensed" panose="020B0502040204020203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Responsive performance handling multiple requests.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Reliable system uptime and regular data backups. </a:t>
              </a:r>
              <a:endParaRPr lang="en-IN" sz="24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29182680-69D1-CBB2-4ECD-15532420C2BB}"/>
                </a:ext>
              </a:extLst>
            </p:cNvPr>
            <p:cNvSpPr/>
            <p:nvPr/>
          </p:nvSpPr>
          <p:spPr>
            <a:xfrm>
              <a:off x="5100918" y="4087906"/>
              <a:ext cx="4558553" cy="2366682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Bahnschrift Condensed" panose="020B0502040204020203" pitchFamily="34" charset="0"/>
                </a:rPr>
                <a:t>Constraints: </a:t>
              </a:r>
            </a:p>
            <a:p>
              <a:endParaRPr lang="en-US" dirty="0">
                <a:latin typeface="Bahnschrift Condensed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Initial deposits and withdrawal limited to physical centers.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400" dirty="0">
                  <a:latin typeface="Bahnschrift Condensed" panose="020B0502040204020203" pitchFamily="34" charset="0"/>
                </a:rPr>
                <a:t>Deposit and Withdrawals accessible in future post-admin login .</a:t>
              </a:r>
              <a:endParaRPr lang="en-IN" sz="2400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85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CCCC-BD9A-FBA0-7513-A268092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400" dirty="0">
                <a:latin typeface="Bahnschrift Condensed" panose="020B0502040204020203" pitchFamily="34" charset="0"/>
              </a:rPr>
              <a:t>Technological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97076-C32F-3282-546A-62E69FA735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923" y="2601720"/>
            <a:ext cx="4626764" cy="546554"/>
          </a:xfrm>
        </p:spPr>
        <p:txBody>
          <a:bodyPr>
            <a:noAutofit/>
          </a:bodyPr>
          <a:lstStyle/>
          <a:p>
            <a:r>
              <a:rPr lang="en-IN" sz="3200" dirty="0">
                <a:latin typeface="Bahnschrift Condensed" panose="020B0502040204020203" pitchFamily="34" charset="0"/>
              </a:rPr>
              <a:t>Hardware to be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777E3-36F2-EB24-3C10-1267DC698B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747" y="3148274"/>
            <a:ext cx="4626293" cy="1816856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Condensed" panose="020B0502040204020203" pitchFamily="34" charset="0"/>
              </a:rPr>
              <a:t>Computing Devices: Desktops or Laptops.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Condensed" panose="020B0502040204020203" pitchFamily="34" charset="0"/>
              </a:rPr>
              <a:t>Memory and Storage: Adequate RAM and storage.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8452A-5F5E-5055-75D8-6EEB613FE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52876" y="1488581"/>
            <a:ext cx="4626763" cy="54655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Software/tools to be Used</a:t>
            </a:r>
            <a:endParaRPr lang="en-IN" sz="3200" dirty="0">
              <a:latin typeface="Bahnschrift Condensed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A9169D-4987-79DF-C5BC-DA4FD6747D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875" y="2035135"/>
            <a:ext cx="6655031" cy="467332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Bahnschrift Condensed" panose="020B0502040204020203" pitchFamily="34" charset="0"/>
              </a:rPr>
              <a:t>Programming Language: Java.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Bahnschrift Condensed" panose="020B0502040204020203" pitchFamily="34" charset="0"/>
              </a:rPr>
              <a:t>IDE (Integrated Development Environment: Eclipse.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Bahnschrift Condensed" panose="020B0502040204020203" pitchFamily="34" charset="0"/>
              </a:rPr>
              <a:t>Database system: MySQL.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Bahnschrift Condensed" panose="020B0502040204020203" pitchFamily="34" charset="0"/>
              </a:rPr>
              <a:t>Graphical tool to manage Database : MySQL Workbench.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Bahnschrift Condensed" panose="020B0502040204020203" pitchFamily="34" charset="0"/>
              </a:rPr>
              <a:t>Java Libraries/Frameworks(GUI): AWT and Swing.</a:t>
            </a:r>
          </a:p>
        </p:txBody>
      </p:sp>
    </p:spTree>
    <p:extLst>
      <p:ext uri="{BB962C8B-B14F-4D97-AF65-F5344CB8AC3E}">
        <p14:creationId xmlns:p14="http://schemas.microsoft.com/office/powerpoint/2010/main" val="278873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CCCC-BD9A-FBA0-7513-A268092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400" dirty="0">
                <a:latin typeface="Bahnschrift Condensed" panose="020B0502040204020203" pitchFamily="34" charset="0"/>
              </a:rPr>
              <a:t>Modules of the project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F4BC51-BDC7-B556-5E58-5FCD42BC75E0}"/>
              </a:ext>
            </a:extLst>
          </p:cNvPr>
          <p:cNvGrpSpPr/>
          <p:nvPr/>
        </p:nvGrpSpPr>
        <p:grpSpPr>
          <a:xfrm>
            <a:off x="2129119" y="1530729"/>
            <a:ext cx="6154271" cy="5203982"/>
            <a:chOff x="2129119" y="1530729"/>
            <a:chExt cx="6154271" cy="520398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3122F3-AFCA-D4AF-D884-60F72F484B2F}"/>
                </a:ext>
              </a:extLst>
            </p:cNvPr>
            <p:cNvSpPr/>
            <p:nvPr/>
          </p:nvSpPr>
          <p:spPr>
            <a:xfrm>
              <a:off x="4276166" y="3176870"/>
              <a:ext cx="1712258" cy="157778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CashCraft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EA1637-CF86-8FE3-3A4D-48AB863361DE}"/>
                </a:ext>
              </a:extLst>
            </p:cNvPr>
            <p:cNvSpPr/>
            <p:nvPr/>
          </p:nvSpPr>
          <p:spPr>
            <a:xfrm>
              <a:off x="2129119" y="3176870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>
                  <a:latin typeface="Bahnschrift Condensed" panose="020B0502040204020203" pitchFamily="34" charset="0"/>
                </a:rPr>
                <a:t>Transfer Amount</a:t>
              </a:r>
              <a:endParaRPr lang="en-IN" sz="16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322C02-6531-D612-76EA-1D1CDDE2BF30}"/>
                </a:ext>
              </a:extLst>
            </p:cNvPr>
            <p:cNvSpPr/>
            <p:nvPr/>
          </p:nvSpPr>
          <p:spPr>
            <a:xfrm>
              <a:off x="2510118" y="4636989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Withdraw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E189AE-1BAE-B831-66FD-1ED0946167DF}"/>
                </a:ext>
              </a:extLst>
            </p:cNvPr>
            <p:cNvSpPr/>
            <p:nvPr/>
          </p:nvSpPr>
          <p:spPr>
            <a:xfrm>
              <a:off x="6884896" y="2953021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Transaction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ED8FA0-D3EB-99A2-9122-5339A7B47CE4}"/>
                </a:ext>
              </a:extLst>
            </p:cNvPr>
            <p:cNvSpPr/>
            <p:nvPr/>
          </p:nvSpPr>
          <p:spPr>
            <a:xfrm>
              <a:off x="6111688" y="1674718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Login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D598551-F0C7-B11F-AC17-296807B8FFC6}"/>
                </a:ext>
              </a:extLst>
            </p:cNvPr>
            <p:cNvSpPr/>
            <p:nvPr/>
          </p:nvSpPr>
          <p:spPr>
            <a:xfrm>
              <a:off x="6808693" y="4425756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Account Details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CA9F3D4-E0B6-6AAD-73EA-41BE63ADB82C}"/>
                </a:ext>
              </a:extLst>
            </p:cNvPr>
            <p:cNvSpPr/>
            <p:nvPr/>
          </p:nvSpPr>
          <p:spPr>
            <a:xfrm>
              <a:off x="4406155" y="1530729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Account Creation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4CB0DD-B474-050B-A188-C18395EB9EB0}"/>
                </a:ext>
              </a:extLst>
            </p:cNvPr>
            <p:cNvSpPr/>
            <p:nvPr/>
          </p:nvSpPr>
          <p:spPr>
            <a:xfrm>
              <a:off x="5481923" y="5354147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Check Balance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2980FB-4D82-E57D-E77D-A5B57972C087}"/>
                </a:ext>
              </a:extLst>
            </p:cNvPr>
            <p:cNvSpPr/>
            <p:nvPr/>
          </p:nvSpPr>
          <p:spPr>
            <a:xfrm>
              <a:off x="3908612" y="5327271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Deposit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684790-E42D-DB82-8D91-20EDA1A64466}"/>
                </a:ext>
              </a:extLst>
            </p:cNvPr>
            <p:cNvSpPr/>
            <p:nvPr/>
          </p:nvSpPr>
          <p:spPr>
            <a:xfrm>
              <a:off x="2828366" y="1717860"/>
              <a:ext cx="1398494" cy="13805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Bahnschrift Condensed" panose="020B0502040204020203" pitchFamily="34" charset="0"/>
                </a:rPr>
                <a:t>Account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9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CCCC-BD9A-FBA0-7513-A268092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400" dirty="0">
                <a:latin typeface="Bahnschrift Condensed" panose="020B0502040204020203" pitchFamily="34" charset="0"/>
              </a:rPr>
              <a:t>Object Oriented Analysis &amp; Design Diagram</a:t>
            </a:r>
            <a:endParaRPr lang="en-IN" sz="4400" dirty="0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7DDDD-4326-C2D4-6126-D902A0E96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7" y="1441523"/>
            <a:ext cx="4592526" cy="5334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71B1-92EC-3F7F-C954-46F1C1076B44}"/>
              </a:ext>
            </a:extLst>
          </p:cNvPr>
          <p:cNvSpPr txBox="1"/>
          <p:nvPr/>
        </p:nvSpPr>
        <p:spPr>
          <a:xfrm>
            <a:off x="591673" y="4108528"/>
            <a:ext cx="307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Bahnschrift Condensed" panose="020B0502040204020203" pitchFamily="34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67079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50950-71A3-6E8E-71E1-E7C9CC7D4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8"/>
          <a:stretch/>
        </p:blipFill>
        <p:spPr>
          <a:xfrm>
            <a:off x="3024465" y="0"/>
            <a:ext cx="686570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6B7B44-AAE1-599E-DC73-4A1FF20CFBAA}"/>
              </a:ext>
            </a:extLst>
          </p:cNvPr>
          <p:cNvSpPr txBox="1"/>
          <p:nvPr/>
        </p:nvSpPr>
        <p:spPr>
          <a:xfrm>
            <a:off x="107576" y="3105834"/>
            <a:ext cx="2916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Activity Diagram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40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7B44-AAE1-599E-DC73-4A1FF20CFBAA}"/>
              </a:ext>
            </a:extLst>
          </p:cNvPr>
          <p:cNvSpPr txBox="1"/>
          <p:nvPr/>
        </p:nvSpPr>
        <p:spPr>
          <a:xfrm>
            <a:off x="251012" y="3105834"/>
            <a:ext cx="2916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  <a:ea typeface="Times New Roman" panose="02020603050405020304" pitchFamily="18" charset="0"/>
              </a:rPr>
              <a:t>Class</a:t>
            </a:r>
            <a:r>
              <a:rPr lang="en-US" sz="36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Diagram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A9F71-283B-787C-6524-72435B88F0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95" y="0"/>
            <a:ext cx="45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7B44-AAE1-599E-DC73-4A1FF20CFBAA}"/>
              </a:ext>
            </a:extLst>
          </p:cNvPr>
          <p:cNvSpPr txBox="1"/>
          <p:nvPr/>
        </p:nvSpPr>
        <p:spPr>
          <a:xfrm>
            <a:off x="251012" y="3105834"/>
            <a:ext cx="308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  <a:ea typeface="Times New Roman" panose="02020603050405020304" pitchFamily="18" charset="0"/>
              </a:rPr>
              <a:t>Sequence</a:t>
            </a:r>
            <a:r>
              <a:rPr lang="en-US" sz="36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 Diagram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E578A-EB9F-1184-C998-B77FC267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64" y="35111"/>
            <a:ext cx="4858872" cy="67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5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7B44-AAE1-599E-DC73-4A1FF20CFBAA}"/>
              </a:ext>
            </a:extLst>
          </p:cNvPr>
          <p:cNvSpPr txBox="1"/>
          <p:nvPr/>
        </p:nvSpPr>
        <p:spPr>
          <a:xfrm>
            <a:off x="251012" y="3105834"/>
            <a:ext cx="3083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DFD Level 0 / Context Diagram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93551-FC97-735B-0686-FAF06336A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18" y="1077632"/>
            <a:ext cx="7646286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7B44-AAE1-599E-DC73-4A1FF20CFBAA}"/>
              </a:ext>
            </a:extLst>
          </p:cNvPr>
          <p:cNvSpPr txBox="1"/>
          <p:nvPr/>
        </p:nvSpPr>
        <p:spPr>
          <a:xfrm>
            <a:off x="251012" y="3105834"/>
            <a:ext cx="255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Database Table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D8412-A114-7D65-66B0-4E870ED7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1572726"/>
            <a:ext cx="7506489" cy="43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641" y="208134"/>
            <a:ext cx="1432718" cy="599506"/>
          </a:xfrm>
        </p:spPr>
        <p:txBody>
          <a:bodyPr>
            <a:noAutofit/>
          </a:bodyPr>
          <a:lstStyle/>
          <a:p>
            <a:r>
              <a:rPr lang="en-US" sz="4300" dirty="0">
                <a:latin typeface="Bahnschrift Condensed" panose="020B0502040204020203" pitchFamily="34" charset="0"/>
              </a:rPr>
              <a:t>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CDB62-63ED-FC32-75DA-C33A2FC87D33}"/>
              </a:ext>
            </a:extLst>
          </p:cNvPr>
          <p:cNvSpPr txBox="1"/>
          <p:nvPr/>
        </p:nvSpPr>
        <p:spPr>
          <a:xfrm>
            <a:off x="3476058" y="1165413"/>
            <a:ext cx="52398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Introduction 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Objectives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Bahnschrift Condensed" panose="020B0502040204020203" pitchFamily="34" charset="0"/>
              </a:rPr>
              <a:t>Scope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Existing System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Disadvantages Of Existing System</a:t>
            </a:r>
            <a:endParaRPr lang="en-US" sz="2000" b="1" dirty="0">
              <a:latin typeface="Bahnschrift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Proposed System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S/W Development Model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Introduction To SRS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Technological Requirements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Modules Of The Project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Bahnschrift Condensed" panose="020B0502040204020203" pitchFamily="34" charset="0"/>
              </a:rPr>
              <a:t>Object Oriented Analysis &amp; Design Diagram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Bahnschrift Condensed" panose="020B0502040204020203" pitchFamily="34" charset="0"/>
              </a:rPr>
              <a:t>I/O Screen Layout</a:t>
            </a:r>
          </a:p>
          <a:p>
            <a:pPr marL="342900" indent="-342900">
              <a:buAutoNum type="arabicPeriod"/>
            </a:pPr>
            <a:r>
              <a:rPr lang="en-IN" sz="2000" b="1" dirty="0">
                <a:latin typeface="Bahnschrift Condensed" panose="020B0502040204020203" pitchFamily="34" charset="0"/>
              </a:rPr>
              <a:t>Testing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Bahnschrift Condensed" panose="020B0502040204020203" pitchFamily="34" charset="0"/>
              </a:rPr>
              <a:t>Conclusion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Bahnschrift Condensed" panose="020B0502040204020203" pitchFamily="34" charset="0"/>
              </a:rPr>
              <a:t>Future Enhancements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Bahnschrift Condensed" panose="020B0502040204020203" pitchFamily="34" charset="0"/>
              </a:rPr>
              <a:t>References</a:t>
            </a:r>
            <a:endParaRPr lang="en-IN" sz="20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CCCC-BD9A-FBA0-7513-A268092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400" dirty="0">
                <a:latin typeface="Bahnschrift Condensed" panose="020B0502040204020203" pitchFamily="34" charset="0"/>
              </a:rPr>
              <a:t>I/O Screen Layout</a:t>
            </a:r>
            <a:endParaRPr lang="en-IN" sz="4400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C550-2461-A09B-703E-BEB160536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8" y="2327534"/>
            <a:ext cx="8592672" cy="4278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51C0B-84F0-7819-2BBA-2930694EA51B}"/>
              </a:ext>
            </a:extLst>
          </p:cNvPr>
          <p:cNvSpPr txBox="1"/>
          <p:nvPr/>
        </p:nvSpPr>
        <p:spPr>
          <a:xfrm>
            <a:off x="551328" y="1465171"/>
            <a:ext cx="8516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Homepage: </a:t>
            </a:r>
            <a:r>
              <a:rPr lang="en-US" sz="24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It’s the main entry point of the application. This is the first page that displays when the application is opened/started.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81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FBC440-2BC8-6B23-8A1F-9C56D2FFF19D}"/>
              </a:ext>
            </a:extLst>
          </p:cNvPr>
          <p:cNvGrpSpPr/>
          <p:nvPr/>
        </p:nvGrpSpPr>
        <p:grpSpPr>
          <a:xfrm>
            <a:off x="83370" y="1229658"/>
            <a:ext cx="11962507" cy="5452912"/>
            <a:chOff x="83370" y="1229658"/>
            <a:chExt cx="11962507" cy="54529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70AA2C-3649-CC5D-972A-0A9B505B4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2"/>
            <a:stretch/>
          </p:blipFill>
          <p:spPr bwMode="auto">
            <a:xfrm>
              <a:off x="83370" y="1229658"/>
              <a:ext cx="5241665" cy="30676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4C3F75-B9C1-DDAD-3AEC-1BB891C80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"/>
            <a:stretch/>
          </p:blipFill>
          <p:spPr bwMode="auto">
            <a:xfrm>
              <a:off x="5496485" y="2868975"/>
              <a:ext cx="6549392" cy="38135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779FA726-095C-145A-515D-C9C5790ACC19}"/>
                </a:ext>
              </a:extLst>
            </p:cNvPr>
            <p:cNvSpPr/>
            <p:nvPr/>
          </p:nvSpPr>
          <p:spPr>
            <a:xfrm rot="5400000">
              <a:off x="5330078" y="1940304"/>
              <a:ext cx="837637" cy="686358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83370" y="313764"/>
            <a:ext cx="507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Account Creation: </a:t>
            </a:r>
            <a:r>
              <a:rPr lang="en-US" sz="2400" dirty="0">
                <a:latin typeface="Bahnschrift Condensed" panose="020B0502040204020203" pitchFamily="34" charset="0"/>
              </a:rPr>
              <a:t>User needs to create an account for the use of the application. 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80043-D25B-A67E-35FD-BF9737D5BE04}"/>
              </a:ext>
            </a:extLst>
          </p:cNvPr>
          <p:cNvSpPr txBox="1"/>
          <p:nvPr/>
        </p:nvSpPr>
        <p:spPr>
          <a:xfrm>
            <a:off x="6112363" y="1563149"/>
            <a:ext cx="6104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Once the account is created automatically 7 number unique Pin is generated for the user which the user needs to remember or write it down safely. 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41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0" y="117912"/>
            <a:ext cx="9383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Login Page: </a:t>
            </a:r>
            <a:r>
              <a:rPr lang="en-US" sz="2400" dirty="0">
                <a:latin typeface="Bahnschrift Condensed" panose="020B0502040204020203" pitchFamily="34" charset="0"/>
              </a:rPr>
              <a:t>User needs to login to the account with generated Pin provided during account creation and password for authentication.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106315-1BB8-7169-5D3D-DC05ABB15886}"/>
              </a:ext>
            </a:extLst>
          </p:cNvPr>
          <p:cNvGrpSpPr/>
          <p:nvPr/>
        </p:nvGrpSpPr>
        <p:grpSpPr>
          <a:xfrm>
            <a:off x="123710" y="1012069"/>
            <a:ext cx="11164649" cy="5743708"/>
            <a:chOff x="123710" y="1012069"/>
            <a:chExt cx="11164649" cy="57437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262CB7-709E-096A-6BB6-E995118A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10" y="1012069"/>
              <a:ext cx="4950313" cy="2883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AB34DE-A0BC-6EF7-1FD8-A4F2A7A13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46" y="1023040"/>
              <a:ext cx="4950313" cy="2872323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97E374F-0428-963A-7D51-1F1D73C8B24F}"/>
                </a:ext>
              </a:extLst>
            </p:cNvPr>
            <p:cNvSpPr/>
            <p:nvPr/>
          </p:nvSpPr>
          <p:spPr>
            <a:xfrm>
              <a:off x="5226424" y="2286000"/>
              <a:ext cx="959223" cy="46616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ACD5BB-0490-4FAF-BBDA-B48DA2B1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04" y="4073087"/>
              <a:ext cx="4598896" cy="268269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BB61FB-CA34-7DB6-F4F9-0FE5016570BF}"/>
                </a:ext>
              </a:extLst>
            </p:cNvPr>
            <p:cNvSpPr/>
            <p:nvPr/>
          </p:nvSpPr>
          <p:spPr>
            <a:xfrm>
              <a:off x="2178425" y="3567953"/>
              <a:ext cx="1228164" cy="205567"/>
            </a:xfrm>
            <a:prstGeom prst="rect">
              <a:avLst/>
            </a:prstGeom>
            <a:solidFill>
              <a:srgbClr val="E71224">
                <a:alpha val="5000"/>
              </a:srgbClr>
            </a:solidFill>
            <a:ln w="36000">
              <a:solidFill>
                <a:srgbClr val="E712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E71224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3D1FDA-3FCA-83A0-3410-02F432C58DEA}"/>
                </a:ext>
              </a:extLst>
            </p:cNvPr>
            <p:cNvCxnSpPr/>
            <p:nvPr/>
          </p:nvCxnSpPr>
          <p:spPr>
            <a:xfrm>
              <a:off x="2770094" y="3773520"/>
              <a:ext cx="2456330" cy="13453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B63289E-9B0B-5CC4-0B2A-6FB9DE9868F1}"/>
              </a:ext>
            </a:extLst>
          </p:cNvPr>
          <p:cNvSpPr txBox="1"/>
          <p:nvPr/>
        </p:nvSpPr>
        <p:spPr>
          <a:xfrm>
            <a:off x="555811" y="5226424"/>
            <a:ext cx="4428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Reset Password Page: </a:t>
            </a:r>
            <a:r>
              <a:rPr lang="en-US" sz="24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User can reset the password if they forget by clicking on </a:t>
            </a:r>
            <a:r>
              <a:rPr lang="en-US" sz="2400" dirty="0">
                <a:solidFill>
                  <a:schemeClr val="accent2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forgot Password? </a:t>
            </a:r>
            <a:r>
              <a:rPr lang="en-US" sz="24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in login page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8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107576" y="82055"/>
            <a:ext cx="9242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Transaction Page:  </a:t>
            </a:r>
            <a:r>
              <a:rPr lang="en-US" sz="24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Once the user successfully Log </a:t>
            </a:r>
            <a:r>
              <a:rPr lang="en-US" sz="2400" dirty="0">
                <a:latin typeface="Bahnschrift Condensed" panose="020B0502040204020203" pitchFamily="34" charset="0"/>
                <a:ea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n, the main page is displayed from where user can perform all activities listed in it. For now Deposit and withdraw are demo to show its working </a:t>
            </a:r>
            <a:r>
              <a:rPr lang="en-US" sz="2400" dirty="0">
                <a:latin typeface="Bahnschrift Condensed" panose="020B0502040204020203" pitchFamily="34" charset="0"/>
              </a:rPr>
              <a:t>and will be available in future post-admin login setup.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522A0-1EDE-8E7F-755E-4CFE0ED91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64" y="1273345"/>
            <a:ext cx="3168672" cy="55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7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152400" y="117912"/>
            <a:ext cx="9538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Deposit Page: </a:t>
            </a:r>
            <a:r>
              <a:rPr lang="en-US" sz="2400" dirty="0">
                <a:latin typeface="Bahnschrift Condensed" panose="020B0502040204020203" pitchFamily="34" charset="0"/>
              </a:rPr>
              <a:t>The amount is deposited in user account. It’s a Placeholder for future integration with physical centers post-admin login setup and only admin of fintech solution providing CashCraft services will be able to perform it.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B57CEB-E10A-7EEA-8112-9B14DC2996FA}"/>
              </a:ext>
            </a:extLst>
          </p:cNvPr>
          <p:cNvGrpSpPr/>
          <p:nvPr/>
        </p:nvGrpSpPr>
        <p:grpSpPr>
          <a:xfrm>
            <a:off x="542795" y="1318241"/>
            <a:ext cx="8678903" cy="5438310"/>
            <a:chOff x="542795" y="1318241"/>
            <a:chExt cx="8678903" cy="543831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97E374F-0428-963A-7D51-1F1D73C8B24F}"/>
                </a:ext>
              </a:extLst>
            </p:cNvPr>
            <p:cNvSpPr/>
            <p:nvPr/>
          </p:nvSpPr>
          <p:spPr>
            <a:xfrm>
              <a:off x="4285560" y="3854562"/>
              <a:ext cx="959223" cy="46616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1A2CC6-7673-25A2-2679-D9A1751B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95" y="1318241"/>
              <a:ext cx="3679582" cy="54383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0B3168-6B03-C343-5AC5-B059F31E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966" y="1742170"/>
              <a:ext cx="3913732" cy="4362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51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152400" y="117912"/>
            <a:ext cx="9538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Withdraw Page: </a:t>
            </a:r>
            <a:r>
              <a:rPr lang="en-US" sz="2400" dirty="0">
                <a:latin typeface="Bahnschrift Condensed" panose="020B0502040204020203" pitchFamily="34" charset="0"/>
              </a:rPr>
              <a:t>The amount is withdrawn from user’s account. It’s a Placeholder for future integration with physical centers post-admin login setup and only admin of fintech solution providing CashCraft services will be able to perform it and provide cash to user.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ACE5D-0190-FE07-8FE3-FDAC3248B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3" y="1396578"/>
            <a:ext cx="3924076" cy="534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3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3173506" y="117912"/>
            <a:ext cx="584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Check Balance: </a:t>
            </a:r>
            <a:r>
              <a:rPr lang="en-US" sz="2400" dirty="0">
                <a:latin typeface="Bahnschrift Condensed" panose="020B0502040204020203" pitchFamily="34" charset="0"/>
              </a:rPr>
              <a:t>The user can check its account balance.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8503B-A8E1-8B37-7322-3736393F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97" y="697379"/>
            <a:ext cx="3408606" cy="59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3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646355" y="110811"/>
            <a:ext cx="638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Account Details: </a:t>
            </a:r>
            <a:r>
              <a:rPr lang="en-US" sz="2400" dirty="0">
                <a:latin typeface="Bahnschrift Condensed" panose="020B0502040204020203" pitchFamily="34" charset="0"/>
              </a:rPr>
              <a:t>Presents user account-related information. 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User can edit the information or delete account.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962D4B-DF71-9390-85C0-585592ED6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5" y="1043605"/>
            <a:ext cx="8191949" cy="56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161365" y="117912"/>
            <a:ext cx="923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Transfer Amount: </a:t>
            </a:r>
            <a:r>
              <a:rPr lang="en-US" sz="2400" dirty="0">
                <a:latin typeface="Bahnschrift Condensed" panose="020B0502040204020203" pitchFamily="34" charset="0"/>
              </a:rPr>
              <a:t>User can transfer amount to another user using same application.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User just need to add the </a:t>
            </a:r>
            <a:r>
              <a:rPr lang="en-IN" sz="2400" dirty="0">
                <a:latin typeface="Bahnschrift Condensed" panose="020B0502040204020203" pitchFamily="34" charset="0"/>
              </a:rPr>
              <a:t>Pin of another user who he/she wants to send and the amount.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302A7D-8EFF-B503-3159-8770F621C690}"/>
              </a:ext>
            </a:extLst>
          </p:cNvPr>
          <p:cNvGrpSpPr/>
          <p:nvPr/>
        </p:nvGrpSpPr>
        <p:grpSpPr>
          <a:xfrm>
            <a:off x="161365" y="1036999"/>
            <a:ext cx="11815481" cy="5606818"/>
            <a:chOff x="161365" y="1036999"/>
            <a:chExt cx="11815481" cy="56068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0A1A8B-F223-7062-C388-24DD2FA47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65" y="1036999"/>
              <a:ext cx="5602125" cy="33064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46F533-6D6A-A0EA-D0B7-586C3E2C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5083" y="3162604"/>
              <a:ext cx="6081763" cy="3481213"/>
            </a:xfrm>
            <a:prstGeom prst="rect">
              <a:avLst/>
            </a:prstGeom>
          </p:spPr>
        </p:pic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BA0F389F-30A8-F31D-ED48-A4F6BDF538B1}"/>
                </a:ext>
              </a:extLst>
            </p:cNvPr>
            <p:cNvSpPr/>
            <p:nvPr/>
          </p:nvSpPr>
          <p:spPr>
            <a:xfrm rot="5400000">
              <a:off x="5601912" y="2259107"/>
              <a:ext cx="1034635" cy="63649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73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1054D-A66B-70BC-1ECC-6064D5F23F16}"/>
              </a:ext>
            </a:extLst>
          </p:cNvPr>
          <p:cNvSpPr txBox="1"/>
          <p:nvPr/>
        </p:nvSpPr>
        <p:spPr>
          <a:xfrm>
            <a:off x="161365" y="117912"/>
            <a:ext cx="9233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Account History: </a:t>
            </a:r>
            <a:r>
              <a:rPr lang="en-US" sz="2400" dirty="0">
                <a:latin typeface="Bahnschrift Condensed" panose="020B0502040204020203" pitchFamily="34" charset="0"/>
              </a:rPr>
              <a:t>User can view its transaction history(Mini Statements).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DE7CD-AB90-5571-1340-BD3B9626FC40}"/>
              </a:ext>
            </a:extLst>
          </p:cNvPr>
          <p:cNvGrpSpPr/>
          <p:nvPr/>
        </p:nvGrpSpPr>
        <p:grpSpPr>
          <a:xfrm>
            <a:off x="116199" y="1199842"/>
            <a:ext cx="11986989" cy="4503139"/>
            <a:chOff x="116199" y="1199842"/>
            <a:chExt cx="11986989" cy="45031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AC969D-8E20-257B-DEAE-218FC4CE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99" y="1199842"/>
              <a:ext cx="3383108" cy="45031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4A1595-E6BF-8AA6-3AB8-78C688DA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220" y="1896863"/>
              <a:ext cx="7746968" cy="9710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5CA332-A0A4-6504-B96E-3A6B6A84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526" y="3161730"/>
              <a:ext cx="7746968" cy="5152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8E6AAB-B248-22CE-5BE1-CD644D3E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526" y="3990092"/>
              <a:ext cx="7760662" cy="5152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A1C8F6-938E-62EB-F919-B5A469DD5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526" y="4823088"/>
              <a:ext cx="7760662" cy="50732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895862E-92C1-04FB-EEB1-7F6C07058031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3361765" y="2382386"/>
              <a:ext cx="9944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F695CE-81DC-05CA-FB02-F9F0DB809D5D}"/>
                </a:ext>
              </a:extLst>
            </p:cNvPr>
            <p:cNvCxnSpPr>
              <a:cxnSpLocks/>
            </p:cNvCxnSpPr>
            <p:nvPr/>
          </p:nvCxnSpPr>
          <p:spPr>
            <a:xfrm>
              <a:off x="3361765" y="3341610"/>
              <a:ext cx="9944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E20DC9-491B-A329-787D-5BA8BAE2B5F0}"/>
                </a:ext>
              </a:extLst>
            </p:cNvPr>
            <p:cNvCxnSpPr>
              <a:cxnSpLocks/>
            </p:cNvCxnSpPr>
            <p:nvPr/>
          </p:nvCxnSpPr>
          <p:spPr>
            <a:xfrm>
              <a:off x="3361765" y="4247710"/>
              <a:ext cx="9944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6D1A37-D766-0F84-C949-1C3206DA7C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1765" y="5076749"/>
              <a:ext cx="9944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88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75" y="159869"/>
            <a:ext cx="3346450" cy="74556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Bahnschrift Condensed" panose="020B0502040204020203" pitchFamily="34" charset="0"/>
              </a:rPr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695" y="1186609"/>
            <a:ext cx="10255623" cy="503731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The CashCraft project revolutionizes the realm of financial transactions by introducing a unique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fintech application</a:t>
            </a:r>
            <a:r>
              <a:rPr lang="en-US" sz="2600" dirty="0">
                <a:latin typeface="Bahnschrift Condensed" panose="020B0502040204020203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CashCraft is a financial technology application designed to facilitate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money transfers </a:t>
            </a:r>
            <a:r>
              <a:rPr lang="en-US" sz="2600" dirty="0">
                <a:latin typeface="Bahnschrift Condensed" panose="020B0502040204020203" pitchFamily="34" charset="0"/>
              </a:rPr>
              <a:t>between users.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It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eliminates the dependency on traditional banking</a:t>
            </a:r>
            <a:r>
              <a:rPr lang="en-US" sz="2600" dirty="0">
                <a:latin typeface="Bahnschrift Condensed" panose="020B0502040204020203" pitchFamily="34" charset="0"/>
              </a:rPr>
              <a:t> by allowing individuals to create accounts and perform transactions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without the need for a bank account</a:t>
            </a:r>
            <a:r>
              <a:rPr lang="en-US" sz="2600" dirty="0">
                <a:latin typeface="Bahnschrift Condensed" panose="020B0502040204020203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Inspired by the ease of railway card systems</a:t>
            </a:r>
            <a:r>
              <a:rPr lang="en-US" sz="2600" dirty="0">
                <a:latin typeface="Bahnschrift Condensed" panose="020B0502040204020203" pitchFamily="34" charset="0"/>
              </a:rPr>
              <a:t>, the project introduces a hybrid model that combines digital convenience with the familiarity of physical deposit locations.</a:t>
            </a:r>
          </a:p>
        </p:txBody>
      </p:sp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05EF-5656-2B41-393F-5C4549E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400" dirty="0">
                <a:latin typeface="Bahnschrift Condensed" panose="020B0502040204020203" pitchFamily="34" charset="0"/>
              </a:rPr>
              <a:t>TESTING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B5A23C-7789-430A-8EF0-60316ADF234D}"/>
              </a:ext>
            </a:extLst>
          </p:cNvPr>
          <p:cNvGrpSpPr/>
          <p:nvPr/>
        </p:nvGrpSpPr>
        <p:grpSpPr>
          <a:xfrm>
            <a:off x="405574" y="1536902"/>
            <a:ext cx="8732754" cy="5226554"/>
            <a:chOff x="513150" y="1319923"/>
            <a:chExt cx="8732754" cy="522655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5193841-2131-9B03-0A29-517E4491A2C5}"/>
                </a:ext>
              </a:extLst>
            </p:cNvPr>
            <p:cNvSpPr/>
            <p:nvPr/>
          </p:nvSpPr>
          <p:spPr>
            <a:xfrm>
              <a:off x="627529" y="3281082"/>
              <a:ext cx="5862918" cy="11295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accent4"/>
                  </a:solidFill>
                  <a:latin typeface="Bahnschrift Condensed" panose="020B0502040204020203" pitchFamily="34" charset="0"/>
                </a:rPr>
                <a:t>Methodologies used for Testing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0DB362-15E2-1483-1A2E-2C0CE8C4866A}"/>
                </a:ext>
              </a:extLst>
            </p:cNvPr>
            <p:cNvSpPr/>
            <p:nvPr/>
          </p:nvSpPr>
          <p:spPr>
            <a:xfrm>
              <a:off x="600477" y="2355441"/>
              <a:ext cx="2043953" cy="88078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1. Unit Testing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E2FA11E-A1FD-FDA9-B6F8-BE42264A9C2F}"/>
                </a:ext>
              </a:extLst>
            </p:cNvPr>
            <p:cNvSpPr/>
            <p:nvPr/>
          </p:nvSpPr>
          <p:spPr>
            <a:xfrm>
              <a:off x="7046258" y="5665694"/>
              <a:ext cx="2043953" cy="88078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White-box Testing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239B9F-E74A-A07B-CA8E-6E221E3B18A4}"/>
                </a:ext>
              </a:extLst>
            </p:cNvPr>
            <p:cNvSpPr/>
            <p:nvPr/>
          </p:nvSpPr>
          <p:spPr>
            <a:xfrm>
              <a:off x="7046257" y="1319923"/>
              <a:ext cx="2043953" cy="88078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Black-box Testing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9C3D885-8174-271B-AB55-676E4D8B6FFA}"/>
                </a:ext>
              </a:extLst>
            </p:cNvPr>
            <p:cNvSpPr/>
            <p:nvPr/>
          </p:nvSpPr>
          <p:spPr>
            <a:xfrm>
              <a:off x="3164539" y="4488873"/>
              <a:ext cx="2043953" cy="88078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4. Regression Testing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41C7443-B854-3615-783D-10F463B87771}"/>
                </a:ext>
              </a:extLst>
            </p:cNvPr>
            <p:cNvSpPr/>
            <p:nvPr/>
          </p:nvSpPr>
          <p:spPr>
            <a:xfrm>
              <a:off x="3164539" y="2350993"/>
              <a:ext cx="2043953" cy="88078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3. System Testing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2A4707-8F55-5E47-E83E-01D6A689E8F8}"/>
                </a:ext>
              </a:extLst>
            </p:cNvPr>
            <p:cNvSpPr/>
            <p:nvPr/>
          </p:nvSpPr>
          <p:spPr>
            <a:xfrm>
              <a:off x="513150" y="4439804"/>
              <a:ext cx="2043953" cy="88078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2. Integration Testing</a:t>
              </a:r>
            </a:p>
          </p:txBody>
        </p:sp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2EB86A0C-8407-783C-FBAA-3F255B9ABE91}"/>
                </a:ext>
              </a:extLst>
            </p:cNvPr>
            <p:cNvSpPr/>
            <p:nvPr/>
          </p:nvSpPr>
          <p:spPr>
            <a:xfrm rot="5400000">
              <a:off x="2536252" y="3023267"/>
              <a:ext cx="633371" cy="417015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E8793F82-7DC9-0316-3005-B5A983515247}"/>
                </a:ext>
              </a:extLst>
            </p:cNvPr>
            <p:cNvSpPr/>
            <p:nvPr/>
          </p:nvSpPr>
          <p:spPr>
            <a:xfrm rot="16200000" flipV="1">
              <a:off x="5104639" y="4238803"/>
              <a:ext cx="633371" cy="417015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2" name="Arrow: Bent 21">
              <a:extLst>
                <a:ext uri="{FF2B5EF4-FFF2-40B4-BE49-F238E27FC236}">
                  <a16:creationId xmlns:a16="http://schemas.microsoft.com/office/drawing/2014/main" id="{B6B7B6BA-B948-4E26-D148-0E8DCDC976A1}"/>
                </a:ext>
              </a:extLst>
            </p:cNvPr>
            <p:cNvSpPr/>
            <p:nvPr/>
          </p:nvSpPr>
          <p:spPr>
            <a:xfrm rot="5400000">
              <a:off x="5100314" y="3023268"/>
              <a:ext cx="633371" cy="417015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7171549E-B100-64AF-6F65-532E3B0950CB}"/>
                </a:ext>
              </a:extLst>
            </p:cNvPr>
            <p:cNvSpPr/>
            <p:nvPr/>
          </p:nvSpPr>
          <p:spPr>
            <a:xfrm rot="16200000" flipV="1">
              <a:off x="2448925" y="4243606"/>
              <a:ext cx="633371" cy="417015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F2A0F6BD-6A23-7E23-62C9-D530CB09BB00}"/>
                </a:ext>
              </a:extLst>
            </p:cNvPr>
            <p:cNvSpPr/>
            <p:nvPr/>
          </p:nvSpPr>
          <p:spPr>
            <a:xfrm>
              <a:off x="7707478" y="2210995"/>
              <a:ext cx="685648" cy="125505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3EAEB2C5-3F19-37B6-D0E4-7D1427F727B0}"/>
                </a:ext>
              </a:extLst>
            </p:cNvPr>
            <p:cNvSpPr/>
            <p:nvPr/>
          </p:nvSpPr>
          <p:spPr>
            <a:xfrm rot="10800000">
              <a:off x="7725410" y="4400346"/>
              <a:ext cx="685648" cy="125505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BCC193-07BE-4B1B-56E4-3E32166BB70E}"/>
                </a:ext>
              </a:extLst>
            </p:cNvPr>
            <p:cNvSpPr/>
            <p:nvPr/>
          </p:nvSpPr>
          <p:spPr>
            <a:xfrm>
              <a:off x="6630443" y="3439666"/>
              <a:ext cx="2615461" cy="9973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accent4"/>
                  </a:solidFill>
                  <a:latin typeface="Bahnschrift Condensed" panose="020B0502040204020203" pitchFamily="34" charset="0"/>
                </a:rPr>
                <a:t>Types of Testing Performed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36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75" y="159869"/>
            <a:ext cx="3346450" cy="74556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Bahnschrift Condensed" panose="020B0502040204020203" pitchFamily="34" charset="0"/>
              </a:rPr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695" y="1186609"/>
            <a:ext cx="10829364" cy="559070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In an era of advancing financial technologies, the CashCraft project emerges as a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pioneering solution</a:t>
            </a:r>
            <a:r>
              <a:rPr lang="en-US" sz="2600" dirty="0">
                <a:latin typeface="Bahnschrift Condensed" panose="020B0502040204020203" pitchFamily="34" charset="0"/>
              </a:rPr>
              <a:t>, aiming to redefine the landscape of digital financial transactions.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The project addresses the evolving needs of a rapidly changing society by introducing a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revolutionary fintech application that performs bankless transaction</a:t>
            </a:r>
            <a:r>
              <a:rPr lang="en-US" sz="2600" dirty="0">
                <a:latin typeface="Bahnschrift Condensed" panose="020B0502040204020203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CashCraft, titled "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Mastering Your Financial Journey</a:t>
            </a:r>
            <a:r>
              <a:rPr lang="en-US" sz="2600" dirty="0">
                <a:latin typeface="Bahnschrift Condensed" panose="020B0502040204020203" pitchFamily="34" charset="0"/>
              </a:rPr>
              <a:t>," stands at the forefront of innovation, offering a novel approach to monetary exchanges and accessibility in the financial domain.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>
                <a:latin typeface="Bahnschrift Condensed" panose="020B0502040204020203" pitchFamily="34" charset="0"/>
              </a:rPr>
              <a:t>CashCraft is driven by a vision to revolutionize the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way individuals interact </a:t>
            </a:r>
            <a:r>
              <a:rPr lang="en-US" sz="2600" dirty="0">
                <a:latin typeface="Bahnschrift Condensed" panose="020B0502040204020203" pitchFamily="34" charset="0"/>
              </a:rPr>
              <a:t>with and </a:t>
            </a:r>
            <a:r>
              <a:rPr lang="en-US" sz="26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manage their finances</a:t>
            </a:r>
            <a:r>
              <a:rPr lang="en-US" sz="2600" dirty="0">
                <a:latin typeface="Bahnschrift 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682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159869"/>
            <a:ext cx="4873625" cy="74556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Bahnschrift Condensed" panose="020B0502040204020203" pitchFamily="34" charset="0"/>
              </a:rPr>
              <a:t>FUTURE ENHANCEMENTS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307" y="1267291"/>
            <a:ext cx="9305364" cy="506179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Admin login with deposit and withdrawal on physical centers of fintech organization.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Security Measures.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Expanded Deposit Options.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Financial Services Expansion.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Email notification and verification.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Mobile notification and verification.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User Education and Support.</a:t>
            </a:r>
          </a:p>
        </p:txBody>
      </p:sp>
    </p:spTree>
    <p:extLst>
      <p:ext uri="{BB962C8B-B14F-4D97-AF65-F5344CB8AC3E}">
        <p14:creationId xmlns:p14="http://schemas.microsoft.com/office/powerpoint/2010/main" val="67916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364" y="159869"/>
            <a:ext cx="2725272" cy="74556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Bahnschrift Condensed" panose="020B0502040204020203" pitchFamily="34" charset="0"/>
              </a:rPr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753" y="1265657"/>
            <a:ext cx="9305364" cy="3770874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2"/>
              </a:rPr>
              <a:t>https://www.railmitra.com/blog/indian-railways-smart-card</a:t>
            </a:r>
            <a:endParaRPr lang="en-IN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3"/>
              </a:rPr>
              <a:t>https://www.javatpoint.com/banking-application-in-java</a:t>
            </a:r>
            <a:endParaRPr lang="en-IN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4"/>
              </a:rPr>
              <a:t>https://coderspacket.com/banking-management-system-using-java-swing-and-mysql</a:t>
            </a:r>
            <a:endParaRPr lang="en-IN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5"/>
              </a:rPr>
              <a:t>https://1000projects.org/online-banking-application-project.html</a:t>
            </a:r>
            <a:endParaRPr lang="en-IN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6"/>
              </a:rPr>
              <a:t>https://www.geeksforgeeks.org/mini-banking-application-in-java/</a:t>
            </a:r>
            <a:endParaRPr lang="en-IN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7"/>
              </a:rPr>
              <a:t>https://copyassignment.com/bank-management-system-project-in-java/</a:t>
            </a:r>
            <a:endParaRPr lang="en-IN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200" dirty="0">
                <a:latin typeface="Bahnschrift Condensed" panose="020B0502040204020203" pitchFamily="34" charset="0"/>
                <a:hlinkClick r:id="rId8"/>
              </a:rPr>
              <a:t>https://codezips.com/java/bank-management-system-in-java-with-source-code/</a:t>
            </a:r>
            <a:endParaRPr lang="en-IN" sz="2200" dirty="0">
              <a:latin typeface="Bahnschrift Condensed" panose="020B0502040204020203" pitchFamily="34" charset="0"/>
            </a:endParaRPr>
          </a:p>
          <a:p>
            <a:endParaRPr lang="en-US" sz="2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23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723130-E816-05EA-4297-A017E6788BED}"/>
              </a:ext>
            </a:extLst>
          </p:cNvPr>
          <p:cNvSpPr txBox="1"/>
          <p:nvPr/>
        </p:nvSpPr>
        <p:spPr>
          <a:xfrm>
            <a:off x="3325906" y="2644170"/>
            <a:ext cx="5540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Bahnschrift Condensed" panose="020B0502040204020203" pitchFamily="34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21066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00326D99-DAD3-4FED-A95F-BFF05E5E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928"/>
            <a:ext cx="10515600" cy="7955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Bahnschrift Condensed" panose="020B0502040204020203" pitchFamily="34" charset="0"/>
              </a:rPr>
              <a:t>Objectives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2DDC6E-D6E2-48CA-B1EF-8C5129547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172" y="1450994"/>
            <a:ext cx="2251564" cy="498496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Bahnschrift Condensed" panose="020B0502040204020203" pitchFamily="34" charset="0"/>
              </a:rPr>
              <a:t>Accessibility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ECB06-815A-4232-9EEF-1CE3EAD4C0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96" y="1949490"/>
            <a:ext cx="2349181" cy="1007788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Addressing the exclusion of individuals without traditional bank accounts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6A052F4-BE1D-4BBE-A5E4-53A6742C70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70216" y="1450994"/>
            <a:ext cx="2251564" cy="498496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Bahnschrift Condensed" panose="020B0502040204020203" pitchFamily="34" charset="0"/>
              </a:rPr>
              <a:t>Innovation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743F630F-37B8-4375-B8FE-CBB4D55AB1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68298" y="1976257"/>
            <a:ext cx="2251564" cy="1007788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Introducing a hybrid model inspired by familiar systems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4CB779B-590A-4742-8EDD-C90A8A6EAA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73340" y="1450994"/>
            <a:ext cx="2251564" cy="4984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User friendly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35686093-13FE-4C01-A6E7-60867A827E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73340" y="1976257"/>
            <a:ext cx="2251564" cy="81240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Provide user-friendly GUI without tedious processes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E06F30E7-03A1-4D44-9BA2-623641E222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Bahnschrift Condensed" panose="020B0502040204020203" pitchFamily="34" charset="0"/>
              </a:rPr>
              <a:t>Simplicity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48F1B39-48E7-4559-9D08-B8E2C5824A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16736" y="4917263"/>
            <a:ext cx="2251562" cy="102633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Simplifying the process of money transfers and account management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6CE0DB3-8A0B-4B77-9619-D0B01BF427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44871" y="4400252"/>
            <a:ext cx="2328475" cy="49849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Financial Inclusion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321A23A-96BE-4EB4-ACB2-2C2A31CF58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Making it accessible to a wider audience</a:t>
            </a:r>
          </a:p>
        </p:txBody>
      </p:sp>
    </p:spTree>
    <p:extLst>
      <p:ext uri="{BB962C8B-B14F-4D97-AF65-F5344CB8AC3E}">
        <p14:creationId xmlns:p14="http://schemas.microsoft.com/office/powerpoint/2010/main" val="168335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501"/>
            <a:ext cx="10515600" cy="776286"/>
          </a:xfrm>
        </p:spPr>
        <p:txBody>
          <a:bodyPr>
            <a:noAutofit/>
          </a:bodyPr>
          <a:lstStyle/>
          <a:p>
            <a:r>
              <a:rPr lang="en-US" sz="4400" dirty="0">
                <a:latin typeface="Bahnschrift Condensed" panose="020B0502040204020203" pitchFamily="34" charset="0"/>
              </a:rPr>
              <a:t>Scope of the project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73BB6C-294B-4A13-AFEB-58CFBE6ED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038" y="1710338"/>
            <a:ext cx="1826631" cy="933399"/>
          </a:xfrm>
        </p:spPr>
        <p:txBody>
          <a:bodyPr>
            <a:noAutofit/>
          </a:bodyPr>
          <a:lstStyle/>
          <a:p>
            <a:r>
              <a:rPr lang="en-IN" sz="2400" dirty="0">
                <a:latin typeface="Bahnschrift Condensed" panose="020B0502040204020203" pitchFamily="34" charset="0"/>
              </a:rPr>
              <a:t>Account Creation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F35BA7-9C1A-47BD-9F51-FF505471E9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542" y="3156830"/>
            <a:ext cx="1826631" cy="221935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Users can create accounts by providing basic details, eliminating the need for a traditional bank account.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56983C54-58DE-4EC6-A4F8-CC5E0956C5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65613" y="1877173"/>
            <a:ext cx="1826631" cy="776287"/>
          </a:xfrm>
        </p:spPr>
        <p:txBody>
          <a:bodyPr>
            <a:noAutofit/>
          </a:bodyPr>
          <a:lstStyle/>
          <a:p>
            <a:r>
              <a:rPr lang="en-IN" sz="2400" dirty="0">
                <a:latin typeface="Bahnschrift Condensed" panose="020B0502040204020203" pitchFamily="34" charset="0"/>
              </a:rPr>
              <a:t>Money Transfer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69FD5778-FBC3-4719-B73E-FDA8CD3E6F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65613" y="3156830"/>
            <a:ext cx="1826631" cy="171354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Facilitating seamless money transfers between users within the </a:t>
            </a:r>
          </a:p>
          <a:p>
            <a:r>
              <a:rPr lang="en-US" sz="1800" dirty="0">
                <a:latin typeface="Bahnschrift Condensed" panose="020B0502040204020203" pitchFamily="34" charset="0"/>
              </a:rPr>
              <a:t>application.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D1B4E94F-ED75-4961-8559-62760ECE77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2684" y="1839142"/>
            <a:ext cx="1826631" cy="119000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Balance &amp; Transaction History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E5506267-2D48-49F5-A83E-BDD4CEDE67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2684" y="3116792"/>
            <a:ext cx="1826631" cy="152768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Enabling users to monitor account balance and </a:t>
            </a:r>
          </a:p>
          <a:p>
            <a:r>
              <a:rPr lang="en-US" sz="1800" dirty="0">
                <a:latin typeface="Bahnschrift Condensed" panose="020B0502040204020203" pitchFamily="34" charset="0"/>
              </a:rPr>
              <a:t>transaction history.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C3FBF82F-DBD2-47F5-B554-7A0405FCE7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99755" y="1877173"/>
            <a:ext cx="1826631" cy="77628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Deposit &amp; Withdrawal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B675A47-B6F8-4C4D-94F4-A52389C3C5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47371" y="2929397"/>
            <a:ext cx="1826631" cy="255028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Initial it just for demo to show deposits and withdrawal on account but will be available in future post-admin login.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563DF0AC-EC94-4ECF-849C-EC09FF7F46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30331" y="1890848"/>
            <a:ext cx="1826631" cy="77628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Flexibility &amp; control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8A6E6F45-E685-4E7B-B715-B80B709227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0330" y="2999560"/>
            <a:ext cx="1826631" cy="176215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Bahnschrift Condensed" panose="020B0502040204020203" pitchFamily="34" charset="0"/>
              </a:rPr>
              <a:t>User can edit the information or </a:t>
            </a:r>
          </a:p>
          <a:p>
            <a:r>
              <a:rPr lang="en-US" sz="1800" dirty="0">
                <a:latin typeface="Bahnschrift Condensed" panose="020B0502040204020203" pitchFamily="34" charset="0"/>
              </a:rPr>
              <a:t>delete account. User have complete control over it.</a:t>
            </a:r>
          </a:p>
        </p:txBody>
      </p:sp>
    </p:spTree>
    <p:extLst>
      <p:ext uri="{BB962C8B-B14F-4D97-AF65-F5344CB8AC3E}">
        <p14:creationId xmlns:p14="http://schemas.microsoft.com/office/powerpoint/2010/main" val="108001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26B51-75E4-EF69-D37C-7FBECDE81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24" y="1049660"/>
            <a:ext cx="8352234" cy="4788615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76" y="3443968"/>
            <a:ext cx="4921623" cy="2060361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Bahnschrift Condensed" panose="020B0502040204020203" pitchFamily="34" charset="0"/>
              </a:rPr>
              <a:t>SYSTEM STUDY AND PLANNING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60E6-8E7E-274D-95A9-103CE819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800" dirty="0">
                <a:latin typeface="Bahnschrift Condensed" panose="020B0502040204020203" pitchFamily="34" charset="0"/>
              </a:rPr>
              <a:t>Existing System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10CDFB-B8FB-5F5F-0151-D952571E2BDA}"/>
              </a:ext>
            </a:extLst>
          </p:cNvPr>
          <p:cNvGrpSpPr/>
          <p:nvPr/>
        </p:nvGrpSpPr>
        <p:grpSpPr>
          <a:xfrm>
            <a:off x="838200" y="1853648"/>
            <a:ext cx="8503022" cy="3979098"/>
            <a:chOff x="838200" y="1661164"/>
            <a:chExt cx="8503022" cy="39790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298356-DA7E-D62D-8D70-32054632B3A9}"/>
                </a:ext>
              </a:extLst>
            </p:cNvPr>
            <p:cNvSpPr/>
            <p:nvPr/>
          </p:nvSpPr>
          <p:spPr>
            <a:xfrm>
              <a:off x="838200" y="2143406"/>
              <a:ext cx="3083859" cy="7261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Traditional Banking Infrastructure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C9D4B1-4E75-9052-21DD-10FE418981D7}"/>
                </a:ext>
              </a:extLst>
            </p:cNvPr>
            <p:cNvSpPr/>
            <p:nvPr/>
          </p:nvSpPr>
          <p:spPr>
            <a:xfrm>
              <a:off x="5818093" y="1661164"/>
              <a:ext cx="3523129" cy="5745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Bank-Centric Transactions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9505B-172A-185D-7469-7728EC196EAF}"/>
                </a:ext>
              </a:extLst>
            </p:cNvPr>
            <p:cNvSpPr/>
            <p:nvPr/>
          </p:nvSpPr>
          <p:spPr>
            <a:xfrm>
              <a:off x="5818093" y="2693922"/>
              <a:ext cx="3523129" cy="5745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Account Dependency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2D6758-5D51-9B19-5446-D8CB4DCA9528}"/>
                </a:ext>
              </a:extLst>
            </p:cNvPr>
            <p:cNvSpPr/>
            <p:nvPr/>
          </p:nvSpPr>
          <p:spPr>
            <a:xfrm>
              <a:off x="838200" y="4429408"/>
              <a:ext cx="3083859" cy="7261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Digital Payment Platforms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3E75DF-33DD-B9DF-1E19-1A8195DF3339}"/>
                </a:ext>
              </a:extLst>
            </p:cNvPr>
            <p:cNvSpPr/>
            <p:nvPr/>
          </p:nvSpPr>
          <p:spPr>
            <a:xfrm>
              <a:off x="5818093" y="3907249"/>
              <a:ext cx="3523129" cy="5745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Bank Account Dependency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EBAAFF-0B72-2E82-9159-3B21A0FD9583}"/>
                </a:ext>
              </a:extLst>
            </p:cNvPr>
            <p:cNvSpPr/>
            <p:nvPr/>
          </p:nvSpPr>
          <p:spPr>
            <a:xfrm>
              <a:off x="5818092" y="5065680"/>
              <a:ext cx="3523129" cy="5745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Bahnschrift Condensed" panose="020B0502040204020203" pitchFamily="34" charset="0"/>
                </a:rPr>
                <a:t>Limited Accessibility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5B0063-3386-471A-E10E-263AB0EFEDD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922059" y="2140940"/>
            <a:ext cx="1896034" cy="558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55BA0B-0036-EB08-4A75-9AF9D640052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922059" y="2698958"/>
            <a:ext cx="1896034" cy="474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BD51BC-4D1F-8B63-A743-361E8F3320E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3922059" y="4387024"/>
            <a:ext cx="1896034" cy="597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500F15-CE61-182C-0AB8-0B1A4F58CCC1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3922059" y="4984960"/>
            <a:ext cx="1896033" cy="560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11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60E6-8E7E-274D-95A9-103CE819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800" dirty="0">
                <a:latin typeface="Bahnschrift Condensed" panose="020B0502040204020203" pitchFamily="34" charset="0"/>
              </a:rPr>
              <a:t>Disadvantages of Existing System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B2C662-A924-21ED-A6D7-DF600CDBA649}"/>
              </a:ext>
            </a:extLst>
          </p:cNvPr>
          <p:cNvSpPr/>
          <p:nvPr/>
        </p:nvSpPr>
        <p:spPr>
          <a:xfrm>
            <a:off x="995082" y="2207139"/>
            <a:ext cx="8045837" cy="30013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>
                <a:latin typeface="Bahnschrift Condensed" panose="020B0502040204020203" pitchFamily="34" charset="0"/>
              </a:rPr>
              <a:t>Exclusion of Unbanked Individuals.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>
                <a:latin typeface="Bahnschrift Condensed" panose="020B0502040204020203" pitchFamily="34" charset="0"/>
              </a:rPr>
              <a:t>Complex Banking and transaction Procedures.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>
                <a:latin typeface="Bahnschrift Condensed" panose="020B0502040204020203" pitchFamily="34" charset="0"/>
              </a:rPr>
              <a:t>Geographical Limitations.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>
                <a:latin typeface="Bahnschrift Condensed" panose="020B0502040204020203" pitchFamily="34" charset="0"/>
              </a:rPr>
              <a:t>Limited Innovation and Flexibility.</a:t>
            </a:r>
          </a:p>
        </p:txBody>
      </p:sp>
    </p:spTree>
    <p:extLst>
      <p:ext uri="{BB962C8B-B14F-4D97-AF65-F5344CB8AC3E}">
        <p14:creationId xmlns:p14="http://schemas.microsoft.com/office/powerpoint/2010/main" val="353913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60E6-8E7E-274D-95A9-103CE819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4800" dirty="0">
                <a:latin typeface="Bahnschrift Condensed" panose="020B0502040204020203" pitchFamily="34" charset="0"/>
              </a:rPr>
              <a:t>Proposed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9485B-9A12-3826-3BEF-F5E663A98018}"/>
              </a:ext>
            </a:extLst>
          </p:cNvPr>
          <p:cNvSpPr txBox="1"/>
          <p:nvPr/>
        </p:nvSpPr>
        <p:spPr>
          <a:xfrm>
            <a:off x="376517" y="1783976"/>
            <a:ext cx="95205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Bankless Transactions: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Condensed" panose="020B0502040204020203" pitchFamily="34" charset="0"/>
              </a:rPr>
              <a:t>Allows users to create accounts and transfer money </a:t>
            </a:r>
            <a:r>
              <a:rPr lang="en-US" sz="28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without requiring traditional bank accounts</a:t>
            </a:r>
            <a:r>
              <a:rPr lang="en-US" sz="2800" dirty="0">
                <a:latin typeface="Bahnschrift Condensed" panose="020B0502040204020203" pitchFamily="34" charset="0"/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Condensed" panose="020B0502040204020203" pitchFamily="34" charset="0"/>
              </a:rPr>
              <a:t>Simplifies the process, making it more </a:t>
            </a:r>
            <a:r>
              <a:rPr lang="en-US" sz="28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accessible to a wider audience</a:t>
            </a:r>
            <a:r>
              <a:rPr lang="en-US" sz="2800" dirty="0">
                <a:latin typeface="Bahnschrift Condensed" panose="020B0502040204020203" pitchFamily="34" charset="0"/>
              </a:rPr>
              <a:t>. </a:t>
            </a:r>
          </a:p>
          <a:p>
            <a:pPr lvl="1"/>
            <a:endParaRPr lang="en-US" sz="2800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 Condensed" panose="020B0502040204020203" pitchFamily="34" charset="0"/>
              </a:rPr>
              <a:t>Accessibility and Convenience: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Condensed" panose="020B0502040204020203" pitchFamily="34" charset="0"/>
              </a:rPr>
              <a:t>Provides a </a:t>
            </a:r>
            <a:r>
              <a:rPr lang="en-US" sz="28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straightforward process for money transfers</a:t>
            </a:r>
            <a:r>
              <a:rPr lang="en-US" sz="2800" dirty="0">
                <a:latin typeface="Bahnschrift Condensed" panose="020B0502040204020203" pitchFamily="34" charset="0"/>
              </a:rPr>
              <a:t>, creating a user-friendly experience.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Condensed" panose="020B0502040204020203" pitchFamily="34" charset="0"/>
              </a:rPr>
              <a:t>Users can keep </a:t>
            </a:r>
            <a:r>
              <a:rPr lang="en-US" sz="28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track of their account history </a:t>
            </a:r>
            <a:r>
              <a:rPr lang="en-US" sz="2800" dirty="0">
                <a:latin typeface="Bahnschrift Condensed" panose="020B0502040204020203" pitchFamily="34" charset="0"/>
              </a:rPr>
              <a:t>and have </a:t>
            </a:r>
            <a:r>
              <a:rPr lang="en-US" sz="28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full control over their account</a:t>
            </a:r>
            <a:r>
              <a:rPr lang="en-US" sz="2800" dirty="0">
                <a:latin typeface="Bahnschrift Condensed" panose="020B0502040204020203" pitchFamily="34" charset="0"/>
              </a:rPr>
              <a:t> for editing and Deletion.</a:t>
            </a:r>
          </a:p>
        </p:txBody>
      </p:sp>
    </p:spTree>
    <p:extLst>
      <p:ext uri="{BB962C8B-B14F-4D97-AF65-F5344CB8AC3E}">
        <p14:creationId xmlns:p14="http://schemas.microsoft.com/office/powerpoint/2010/main" val="38078014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0C81F5-4E08-4068-8DC9-6D21305E57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550</TotalTime>
  <Words>1194</Words>
  <Application>Microsoft Office PowerPoint</Application>
  <PresentationFormat>Widescreen</PresentationFormat>
  <Paragraphs>169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Bahnschrift Condensed</vt:lpstr>
      <vt:lpstr>Calibri</vt:lpstr>
      <vt:lpstr>Segoe UI</vt:lpstr>
      <vt:lpstr>Segoe UI Light</vt:lpstr>
      <vt:lpstr>Times New Roman</vt:lpstr>
      <vt:lpstr>Trebuchet MS</vt:lpstr>
      <vt:lpstr>Wingdings</vt:lpstr>
      <vt:lpstr>Wingdings 3</vt:lpstr>
      <vt:lpstr>Facet</vt:lpstr>
      <vt:lpstr>PowerPoint Presentation</vt:lpstr>
      <vt:lpstr>index</vt:lpstr>
      <vt:lpstr>introduction</vt:lpstr>
      <vt:lpstr>Objectives</vt:lpstr>
      <vt:lpstr>Scope of the project</vt:lpstr>
      <vt:lpstr>SYSTEM STUDY AND PLANNING </vt:lpstr>
      <vt:lpstr>Existing System</vt:lpstr>
      <vt:lpstr>Disadvantages of Existing System</vt:lpstr>
      <vt:lpstr>Proposed System</vt:lpstr>
      <vt:lpstr>S/W development Model</vt:lpstr>
      <vt:lpstr> Introduction to SRS</vt:lpstr>
      <vt:lpstr>Technological Requirements</vt:lpstr>
      <vt:lpstr>Modules of the project</vt:lpstr>
      <vt:lpstr>Object Oriented Analysis &amp; Design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Screen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conclusion</vt:lpstr>
      <vt:lpstr>FUTURE ENHANCEMENTS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Adhikari</dc:creator>
  <cp:lastModifiedBy>Shilpa Adhikari</cp:lastModifiedBy>
  <cp:revision>31</cp:revision>
  <dcterms:created xsi:type="dcterms:W3CDTF">2023-12-09T13:50:40Z</dcterms:created>
  <dcterms:modified xsi:type="dcterms:W3CDTF">2024-08-09T18:00:43Z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